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6" r:id="rId8"/>
    <p:sldId id="267" r:id="rId9"/>
    <p:sldId id="261" r:id="rId10"/>
    <p:sldId id="263" r:id="rId11"/>
    <p:sldId id="265" r:id="rId12"/>
    <p:sldId id="268" r:id="rId13"/>
    <p:sldId id="269" r:id="rId14"/>
    <p:sldId id="262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31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2" r:id="rId78"/>
    <p:sldId id="333" r:id="rId79"/>
    <p:sldId id="334" r:id="rId80"/>
    <p:sldId id="335" r:id="rId81"/>
    <p:sldId id="338" r:id="rId82"/>
    <p:sldId id="337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5B848-7630-4FE9-907C-C4AF04E8F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78D245-D054-4A2D-A7E5-1256A3666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68EAD6-1EB9-4B55-9969-D532ABDE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D83E4-5444-40D1-9702-208C5792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ADB55-D5DA-47C7-829F-13991A81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6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02E96-A44B-40D6-A2EE-3E5C8E39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13BBF9-D6DC-4CED-8730-1807FD09A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6FF79-93E4-4526-A295-69FE1A7E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0F3A0-1C76-46F3-B016-26BE08E2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6D1E3D-3FD0-435A-8D27-B08437E5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3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9BC2A2-DB3F-45B7-9863-BAC5ABAD8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2BD49-79D6-42D0-84B1-A39FE9DD2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EE3CB-E7EC-46ED-B31A-3820D395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62725-9693-424E-9795-0317F86CD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C3696-9642-449F-A7C0-BA141207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3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1B41A-2916-4C5D-83BB-1035837D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E1BE0-B315-47E5-8119-8D3989B4A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655A1-AF18-46EB-9610-387DD459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07E33-5FD9-414A-9DBB-4A27F60F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F5A7B-FDD1-42EC-B827-14555FE7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6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ED000-7A14-44A7-980C-0357ADAB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5F047B-E575-45A1-B555-AAB6B6B99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8C745-459C-4D7E-A145-BDC461BF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34B832-92D1-45B6-9A79-E3C51EFD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38BBB-1756-4795-9ADD-0CFFE668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33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D03AE-3F0B-4204-BCB8-9D96DA2E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14901-16BD-4AF7-A35D-1379030D7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26BC18-E6D4-4F8A-A32E-54CE65EE4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A276AD-3560-4D3B-BCA2-3AACD995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E4EC64-A8D0-4D0D-BD51-B2D294B9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E6E2F6-529F-4985-BD01-DB9C3D19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47346-17B0-4834-9C5F-F0511674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C09818-C2A1-4515-846D-97BED221F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4C3CBB-6456-4AA7-89A7-95BD9210A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0CD6B2-782D-4A1C-95EC-5818A8038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F9F412-FD5C-4348-93BD-5BF47C4B1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0F18B7-9E5D-4475-A001-35FBCABB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2FF82A-514C-455A-B300-C5F9AF43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6D9636-1117-49D7-A7CA-A767A4D1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43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3D791-615A-408A-A1D2-A25029DE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9CBC6D-686E-4088-86C1-F61BA605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F938DF-2B28-437A-81DE-B89CEA62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24E921-43C9-483D-BE31-34DD787F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8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E1AB26-FCE4-4FA3-8701-49B3EFB2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49101F-D428-40FB-99F9-904294C5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81B6C3-C0F8-4BF4-960C-B838BA94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18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89EEE-8CFC-4E6C-A5D6-A5D03B1DD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D9177-6920-4063-A484-8D3C33328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5BE219-A6AF-43D1-B455-276435680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C0B1D-8E02-4532-AA80-6F3D1332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1B98F8-5BE1-4054-B307-C9DE3D0D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7099D-16C0-4565-B8A9-CE5D0294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4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02656-1F59-47F6-814D-844A120D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7320B3-9984-45A0-8442-49F4539A7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3B7F44-91FC-44A4-9CCE-D349E274E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C40D7-FA32-4150-818B-65AE862F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9C7868-0085-4941-BCBA-D1198640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91295B-6271-4E92-9476-421F6F5E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61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997888-EE18-40EE-AF65-13E21DD4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059AE7-5D1B-4A0E-9814-397B5052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5A3B5-57D7-4EFB-BB60-6631998D9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B84B3-A906-4078-A760-5ACF474FFD68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2B388C-675D-45A5-9EBA-8EAC5B7F0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434B8-8672-4BE5-948D-1E9B481BB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C9E1-8FBD-462A-BE64-109A370B48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6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twitter.github.com/bootstra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iphone-iphone-x-icon-flat-design-2828018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svgsilh.com/ko/image/2105123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70B74-22AB-4B4B-8819-B34161E95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(Twitter) </a:t>
            </a:r>
            <a:r>
              <a:rPr lang="en-US" altLang="ko-KR" dirty="0" err="1"/>
              <a:t>Bootsrap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471426-0B3E-4B84-863B-CA0F7CBDE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(Twitter)</a:t>
            </a:r>
            <a:r>
              <a:rPr lang="ko-KR" altLang="en-US" dirty="0"/>
              <a:t>개발자가 만든 </a:t>
            </a:r>
            <a:r>
              <a:rPr lang="en-US" altLang="ko-KR" dirty="0"/>
              <a:t>UI &amp; </a:t>
            </a:r>
            <a:r>
              <a:rPr lang="ko-KR" altLang="en-US" dirty="0"/>
              <a:t>디자인을 아주 간단한 코드로 사용</a:t>
            </a:r>
          </a:p>
        </p:txBody>
      </p:sp>
    </p:spTree>
    <p:extLst>
      <p:ext uri="{BB962C8B-B14F-4D97-AF65-F5344CB8AC3E}">
        <p14:creationId xmlns:p14="http://schemas.microsoft.com/office/powerpoint/2010/main" val="1236330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21068F-3E1D-4023-90EE-CDB21D15E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9" b="14464"/>
          <a:stretch/>
        </p:blipFill>
        <p:spPr>
          <a:xfrm>
            <a:off x="1143940" y="854015"/>
            <a:ext cx="9904120" cy="45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208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6FD73-DB17-4603-93E9-7585F9EE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75978-2562-4322-95A5-15C4EAAC9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451CA-FA6C-4E13-BF9A-8227293AD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72"/>
          <a:stretch/>
        </p:blipFill>
        <p:spPr>
          <a:xfrm>
            <a:off x="0" y="0"/>
            <a:ext cx="12192000" cy="62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528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35E14-E1A6-4A55-9D0C-720A2967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6F8C-7C86-4088-9ED6-A8ADCC92A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67EB25-C291-4F44-97AC-1C39544E0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321"/>
          <a:stretch/>
        </p:blipFill>
        <p:spPr>
          <a:xfrm>
            <a:off x="0" y="0"/>
            <a:ext cx="12192000" cy="24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75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66BD1-7477-4BAD-9212-1BD200E3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7971F7-40F7-4A56-8BF5-582FB457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B27741-5A89-4EDE-A530-C424787F5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3"/>
          <a:stretch/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8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26BA8-0763-425A-B880-B919B69A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1E3769-FC4B-4FFE-A905-7B1B5A8CE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52D824-798F-4223-94C6-41ED74BDC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96"/>
          <a:stretch/>
        </p:blipFill>
        <p:spPr>
          <a:xfrm>
            <a:off x="0" y="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34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18DA1-3613-4668-AA8B-2C7FD88E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622997-1838-48BC-9AEF-92786B263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41CFF-D0B7-448B-AFEC-68A3007A5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198"/>
          <a:stretch/>
        </p:blipFill>
        <p:spPr>
          <a:xfrm>
            <a:off x="0" y="0"/>
            <a:ext cx="12192000" cy="4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910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78E60-381F-444C-9CB4-54138FFE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B1D09-87CD-4A03-AA8B-8808B598E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B45CFF-E7E8-408A-AA1C-4DFCAFE52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235"/>
          <a:stretch/>
        </p:blipFill>
        <p:spPr>
          <a:xfrm>
            <a:off x="0" y="0"/>
            <a:ext cx="12192000" cy="47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487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9389E-E40C-4BF0-A7D5-B0835CC4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97608-5AE1-4CA7-A574-AB22FC898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755D7C-EC6B-4450-8E68-A04ABC0C7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0" b="9931"/>
          <a:stretch/>
        </p:blipFill>
        <p:spPr>
          <a:xfrm>
            <a:off x="0" y="1825625"/>
            <a:ext cx="12192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550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8FF9D-5B0D-4B3E-AF96-3E18C434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8A4B6-E59B-42CE-BF74-0821A7AD8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B105AF-E671-43FC-85EA-44E900A09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1" b="23827"/>
          <a:stretch/>
        </p:blipFill>
        <p:spPr>
          <a:xfrm>
            <a:off x="0" y="1825624"/>
            <a:ext cx="12192000" cy="33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072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4D4D4-B7F5-462B-B488-423D04AC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82559-595B-4577-8D0E-E4499E35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AC2729-EC4F-4410-AEDA-FB279225E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25" b="27160"/>
          <a:stretch/>
        </p:blipFill>
        <p:spPr>
          <a:xfrm>
            <a:off x="0" y="1921932"/>
            <a:ext cx="12192000" cy="30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75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93F95-CDF0-4A56-BE5A-D58100DE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79A96-D2C0-42B6-A185-035EA491F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8FE2D-3A67-4F61-842A-E6A8E99B4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71" b="13457"/>
          <a:stretch/>
        </p:blipFill>
        <p:spPr>
          <a:xfrm>
            <a:off x="0" y="1397000"/>
            <a:ext cx="12192000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C7A732-ECCD-41CC-BF8F-0B5E1F61A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1" t="28931" r="31227" b="36478"/>
          <a:stretch/>
        </p:blipFill>
        <p:spPr>
          <a:xfrm>
            <a:off x="635078" y="1805294"/>
            <a:ext cx="5291666" cy="2324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40A75D-DDF5-4612-807F-79CD2695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3" t="28553" r="31863" b="36856"/>
          <a:stretch/>
        </p:blipFill>
        <p:spPr>
          <a:xfrm>
            <a:off x="6248477" y="1720683"/>
            <a:ext cx="4862584" cy="27352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FE30F2-D37A-4E18-B104-B863455574C3}"/>
              </a:ext>
            </a:extLst>
          </p:cNvPr>
          <p:cNvSpPr/>
          <p:nvPr/>
        </p:nvSpPr>
        <p:spPr>
          <a:xfrm>
            <a:off x="7908023" y="4775870"/>
            <a:ext cx="4971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Bootstrap : (</a:t>
            </a:r>
            <a:r>
              <a:rPr lang="ko-KR" altLang="en-US" sz="1400" dirty="0"/>
              <a:t>디버깅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err="1"/>
              <a:t>Bootstrap.min</a:t>
            </a:r>
            <a:r>
              <a:rPr lang="en-US" altLang="ko-KR" sz="1400" dirty="0"/>
              <a:t> : </a:t>
            </a:r>
            <a:r>
              <a:rPr lang="ko-KR" altLang="en-US" sz="1400" dirty="0"/>
              <a:t>파일을 최소화 한 것 </a:t>
            </a:r>
            <a:r>
              <a:rPr lang="en-US" altLang="ko-KR" sz="1400" dirty="0"/>
              <a:t>(</a:t>
            </a:r>
            <a:r>
              <a:rPr lang="ko-KR" altLang="en-US" sz="1400" dirty="0"/>
              <a:t>서비스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05459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779CC-1583-46AF-865F-5B35F12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2F67F-0F26-403F-9B2F-E52907E8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EFCB8-ABD2-4E5F-A27D-C75E053FE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73" b="5324"/>
          <a:stretch/>
        </p:blipFill>
        <p:spPr>
          <a:xfrm>
            <a:off x="0" y="1109132"/>
            <a:ext cx="12192000" cy="53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821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E7E2B-5DEB-452A-B694-290CACFB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FC9D7-1A2B-4EE0-9847-77C78766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967B2D-173A-479F-B899-64950491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1" b="32099"/>
          <a:stretch/>
        </p:blipFill>
        <p:spPr>
          <a:xfrm>
            <a:off x="0" y="1825624"/>
            <a:ext cx="12192000" cy="28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902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C6EAE-2512-4B47-9059-4C0FB0A6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B5B5A-B7A1-40DD-BDE6-94FA34BC8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A1976-AC7F-4995-ADF4-A4D9A8F7A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8" b="4321"/>
          <a:stretch/>
        </p:blipFill>
        <p:spPr>
          <a:xfrm>
            <a:off x="0" y="778932"/>
            <a:ext cx="12192000" cy="57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345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87B3A-A6D8-4077-9676-AD31522B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EA5E1-1CB7-4A96-8056-64ECA6B3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FBE6F-CDD7-4103-AF47-A9BC01311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99" b="19012"/>
          <a:stretch/>
        </p:blipFill>
        <p:spPr>
          <a:xfrm>
            <a:off x="0" y="1515532"/>
            <a:ext cx="12192000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967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005C7-1FDD-4579-8F35-BC78DE91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3FCF49-DEBC-475D-B22A-3217ADD5E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7DA71-E3CC-4C78-89F2-11545ADF4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56" b="17654"/>
          <a:stretch/>
        </p:blipFill>
        <p:spPr>
          <a:xfrm>
            <a:off x="0" y="1066800"/>
            <a:ext cx="12192000" cy="45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118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CECD6-D4FD-4CEA-8FC6-5DC0E830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8C0E5F-FA23-42A1-BD07-5D39885F6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14D0FF-DD38-48E3-A492-8B48532C3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8" b="20617"/>
          <a:stretch/>
        </p:blipFill>
        <p:spPr>
          <a:xfrm>
            <a:off x="0" y="778932"/>
            <a:ext cx="12192000" cy="46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076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18491-2EDD-46C3-9382-BEF3CE06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AB6C5-36D5-4FAD-A512-A3D431895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8D7B9-5537-40F4-AC5B-1935C85B1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50" b="34924"/>
          <a:stretch/>
        </p:blipFill>
        <p:spPr>
          <a:xfrm>
            <a:off x="0" y="2273416"/>
            <a:ext cx="12192000" cy="21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EFA28-08AD-4C40-8942-21BC536E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64DA5-0E5E-484B-A33C-A74DA1A9E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B6D88-2D5A-48DC-B1DA-8F202C66E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3" t="24652" r="22241" b="40504"/>
          <a:stretch/>
        </p:blipFill>
        <p:spPr>
          <a:xfrm>
            <a:off x="2277374" y="1272305"/>
            <a:ext cx="7934669" cy="32134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2A5F567-4173-437B-B1E3-01B9BC92418A}"/>
              </a:ext>
            </a:extLst>
          </p:cNvPr>
          <p:cNvSpPr/>
          <p:nvPr/>
        </p:nvSpPr>
        <p:spPr>
          <a:xfrm>
            <a:off x="4415558" y="5085137"/>
            <a:ext cx="38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Bootstrap-responsive : </a:t>
            </a:r>
            <a:r>
              <a:rPr lang="ko-KR" altLang="en-US" sz="1400" dirty="0"/>
              <a:t>반응형 웹 </a:t>
            </a:r>
            <a:r>
              <a:rPr lang="ko-KR" altLang="en-US" sz="1400" dirty="0" err="1"/>
              <a:t>만들때</a:t>
            </a:r>
            <a:r>
              <a:rPr lang="ko-KR" altLang="en-US" sz="1400" dirty="0"/>
              <a:t> 사용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6243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D14748-B458-4D8B-9918-F1D508F74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99" b="39406"/>
          <a:stretch/>
        </p:blipFill>
        <p:spPr>
          <a:xfrm>
            <a:off x="557203" y="1018545"/>
            <a:ext cx="5291666" cy="41653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8BC9C3-F3F1-4CD0-B2C5-1383D5410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5" t="7251" r="46486" b="77073"/>
          <a:stretch/>
        </p:blipFill>
        <p:spPr>
          <a:xfrm>
            <a:off x="557202" y="5195453"/>
            <a:ext cx="5291667" cy="1075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B7FC1-B745-470D-AA4D-A80591676A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61" b="43773"/>
          <a:stretch/>
        </p:blipFill>
        <p:spPr>
          <a:xfrm>
            <a:off x="5094356" y="1858818"/>
            <a:ext cx="6540440" cy="35096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DF2204-433D-428A-80C1-2354084DDEA8}"/>
              </a:ext>
            </a:extLst>
          </p:cNvPr>
          <p:cNvSpPr/>
          <p:nvPr/>
        </p:nvSpPr>
        <p:spPr>
          <a:xfrm>
            <a:off x="557202" y="586912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파일열기 </a:t>
            </a:r>
            <a:r>
              <a:rPr lang="en-US" altLang="ko-KR" dirty="0"/>
              <a:t>&gt; bootstrap</a:t>
            </a:r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BF78C4-3581-41B8-8208-70BDA98D0880}"/>
              </a:ext>
            </a:extLst>
          </p:cNvPr>
          <p:cNvSpPr/>
          <p:nvPr/>
        </p:nvSpPr>
        <p:spPr>
          <a:xfrm>
            <a:off x="8301832" y="1489486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Ctrl + n &gt; bootsrap.html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99269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F4A1C4-EA14-4A44-87CD-F87EBA8257EE}"/>
              </a:ext>
            </a:extLst>
          </p:cNvPr>
          <p:cNvSpPr/>
          <p:nvPr/>
        </p:nvSpPr>
        <p:spPr>
          <a:xfrm>
            <a:off x="194441" y="1059378"/>
            <a:ext cx="118031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&lt;!DOCTYPE html&gt;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&lt;html&gt;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&lt;head&gt;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&lt;title&gt;Bootstrap 101 Template&lt;/title&gt;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&lt;meta name="viewport" content="width=device-width, initial-scale=1.0"&gt;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&lt;!-- Bootstrap --&gt;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&lt;link </a:t>
            </a:r>
            <a:r>
              <a:rPr lang="en-US" altLang="ko-KR" sz="2400" dirty="0" err="1">
                <a:latin typeface="Monaco"/>
              </a:rPr>
              <a:t>href</a:t>
            </a:r>
            <a:r>
              <a:rPr lang="en-US" altLang="ko-KR" sz="2400" dirty="0">
                <a:latin typeface="Monaco"/>
              </a:rPr>
              <a:t>="</a:t>
            </a:r>
            <a:r>
              <a:rPr lang="en-US" altLang="ko-KR" sz="2400" dirty="0" err="1">
                <a:latin typeface="Monaco"/>
              </a:rPr>
              <a:t>css</a:t>
            </a:r>
            <a:r>
              <a:rPr lang="en-US" altLang="ko-KR" sz="2400" dirty="0">
                <a:latin typeface="Monaco"/>
              </a:rPr>
              <a:t>/bootstrap.min.css" </a:t>
            </a:r>
            <a:r>
              <a:rPr lang="en-US" altLang="ko-KR" sz="2400" dirty="0" err="1">
                <a:latin typeface="Monaco"/>
              </a:rPr>
              <a:t>rel</a:t>
            </a:r>
            <a:r>
              <a:rPr lang="en-US" altLang="ko-KR" sz="2400" dirty="0">
                <a:latin typeface="Monaco"/>
              </a:rPr>
              <a:t>="stylesheet" media="screen"&gt;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&lt;/head&gt;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&lt;body&gt;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&lt;h1&gt;Hello, world!&lt;/h1&gt;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&lt;script </a:t>
            </a:r>
            <a:r>
              <a:rPr lang="en-US" altLang="ko-KR" sz="2400" dirty="0" err="1">
                <a:latin typeface="Monaco"/>
              </a:rPr>
              <a:t>src</a:t>
            </a:r>
            <a:r>
              <a:rPr lang="en-US" altLang="ko-KR" sz="2400" dirty="0">
                <a:latin typeface="Monaco"/>
              </a:rPr>
              <a:t>="https://code.jquery.com/jquery.js"&gt;&lt;/script&gt;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&lt;script </a:t>
            </a:r>
            <a:r>
              <a:rPr lang="en-US" altLang="ko-KR" sz="2400" dirty="0" err="1">
                <a:latin typeface="Monaco"/>
              </a:rPr>
              <a:t>src</a:t>
            </a:r>
            <a:r>
              <a:rPr lang="en-US" altLang="ko-KR" sz="2400" dirty="0">
                <a:latin typeface="Monaco"/>
              </a:rPr>
              <a:t>="</a:t>
            </a:r>
            <a:r>
              <a:rPr lang="en-US" altLang="ko-KR" sz="2400" dirty="0" err="1">
                <a:latin typeface="Monaco"/>
              </a:rPr>
              <a:t>js</a:t>
            </a:r>
            <a:r>
              <a:rPr lang="en-US" altLang="ko-KR" sz="2400" dirty="0">
                <a:latin typeface="Monaco"/>
              </a:rPr>
              <a:t>/bootstrap.min.js"&gt;&lt;/script&gt;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&lt;/body&gt;</a:t>
            </a:r>
          </a:p>
          <a:p>
            <a:pPr>
              <a:buFont typeface="+mj-lt"/>
              <a:buAutoNum type="arabicPeriod"/>
            </a:pPr>
            <a:r>
              <a:rPr lang="en-US" altLang="ko-KR" sz="2400" dirty="0">
                <a:latin typeface="Monaco"/>
              </a:rPr>
              <a:t>&lt;/html&gt;</a:t>
            </a:r>
            <a:endParaRPr lang="en-US" altLang="ko-KR" sz="2400" b="0" i="0" dirty="0">
              <a:effectLst/>
              <a:latin typeface="Monac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096DB-61BE-40F4-A122-50238FA9C028}"/>
              </a:ext>
            </a:extLst>
          </p:cNvPr>
          <p:cNvSpPr/>
          <p:nvPr/>
        </p:nvSpPr>
        <p:spPr>
          <a:xfrm>
            <a:off x="194441" y="335588"/>
            <a:ext cx="5160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부트스트랩을 이용하기 위한 최소한의 코드</a:t>
            </a:r>
          </a:p>
        </p:txBody>
      </p:sp>
    </p:spTree>
    <p:extLst>
      <p:ext uri="{BB962C8B-B14F-4D97-AF65-F5344CB8AC3E}">
        <p14:creationId xmlns:p14="http://schemas.microsoft.com/office/powerpoint/2010/main" val="36667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AFF4A9-6452-4D02-B49C-987FCB6B8605}"/>
              </a:ext>
            </a:extLst>
          </p:cNvPr>
          <p:cNvSpPr/>
          <p:nvPr/>
        </p:nvSpPr>
        <p:spPr>
          <a:xfrm>
            <a:off x="3675305" y="2828835"/>
            <a:ext cx="48413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/>
              <a:t>Scaffolding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41327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6C3A3E-B062-4575-A3B3-BC09AAF5A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3" b="11698"/>
          <a:stretch/>
        </p:blipFill>
        <p:spPr>
          <a:xfrm>
            <a:off x="0" y="1268083"/>
            <a:ext cx="12192000" cy="558991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2451E8-A4D0-4894-BFB2-6963F0D68AB2}"/>
              </a:ext>
            </a:extLst>
          </p:cNvPr>
          <p:cNvCxnSpPr>
            <a:cxnSpLocks/>
          </p:cNvCxnSpPr>
          <p:nvPr/>
        </p:nvCxnSpPr>
        <p:spPr>
          <a:xfrm>
            <a:off x="3577351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56BB60-C4C2-4E02-AE19-907375F7F1DD}"/>
              </a:ext>
            </a:extLst>
          </p:cNvPr>
          <p:cNvCxnSpPr>
            <a:cxnSpLocks/>
          </p:cNvCxnSpPr>
          <p:nvPr/>
        </p:nvCxnSpPr>
        <p:spPr>
          <a:xfrm>
            <a:off x="4458195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6CE64F-6A88-40EE-A30F-DA0847EE0A8E}"/>
              </a:ext>
            </a:extLst>
          </p:cNvPr>
          <p:cNvCxnSpPr>
            <a:cxnSpLocks/>
          </p:cNvCxnSpPr>
          <p:nvPr/>
        </p:nvCxnSpPr>
        <p:spPr>
          <a:xfrm>
            <a:off x="5255149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DC98D90-EE7C-4101-83C7-E1074C1ABEE1}"/>
              </a:ext>
            </a:extLst>
          </p:cNvPr>
          <p:cNvCxnSpPr>
            <a:cxnSpLocks/>
          </p:cNvCxnSpPr>
          <p:nvPr/>
        </p:nvCxnSpPr>
        <p:spPr>
          <a:xfrm>
            <a:off x="6026936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C27971-E852-4DC6-ADC2-B4D667D35F50}"/>
              </a:ext>
            </a:extLst>
          </p:cNvPr>
          <p:cNvCxnSpPr>
            <a:cxnSpLocks/>
          </p:cNvCxnSpPr>
          <p:nvPr/>
        </p:nvCxnSpPr>
        <p:spPr>
          <a:xfrm>
            <a:off x="6823891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189D24-F53A-42BF-AE65-EB83A7D44FB6}"/>
              </a:ext>
            </a:extLst>
          </p:cNvPr>
          <p:cNvCxnSpPr>
            <a:cxnSpLocks/>
          </p:cNvCxnSpPr>
          <p:nvPr/>
        </p:nvCxnSpPr>
        <p:spPr>
          <a:xfrm>
            <a:off x="7646012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C39DE4-0923-4A74-8180-63A389A1285A}"/>
              </a:ext>
            </a:extLst>
          </p:cNvPr>
          <p:cNvCxnSpPr>
            <a:cxnSpLocks/>
          </p:cNvCxnSpPr>
          <p:nvPr/>
        </p:nvCxnSpPr>
        <p:spPr>
          <a:xfrm>
            <a:off x="8451355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419FCF-E3D7-4BE5-B4E7-6B77C5EC9691}"/>
              </a:ext>
            </a:extLst>
          </p:cNvPr>
          <p:cNvCxnSpPr>
            <a:cxnSpLocks/>
          </p:cNvCxnSpPr>
          <p:nvPr/>
        </p:nvCxnSpPr>
        <p:spPr>
          <a:xfrm>
            <a:off x="9239920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BB77412-70FF-4062-9845-4AF7D4B75317}"/>
              </a:ext>
            </a:extLst>
          </p:cNvPr>
          <p:cNvCxnSpPr>
            <a:cxnSpLocks/>
          </p:cNvCxnSpPr>
          <p:nvPr/>
        </p:nvCxnSpPr>
        <p:spPr>
          <a:xfrm>
            <a:off x="10020096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8DBEF9-0E02-4062-BC8A-8DEF3036536C}"/>
              </a:ext>
            </a:extLst>
          </p:cNvPr>
          <p:cNvCxnSpPr>
            <a:cxnSpLocks/>
          </p:cNvCxnSpPr>
          <p:nvPr/>
        </p:nvCxnSpPr>
        <p:spPr>
          <a:xfrm>
            <a:off x="10791883" y="914400"/>
            <a:ext cx="0" cy="594360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2E89DA-BB05-40BE-AFCF-A87AEFAC0552}"/>
              </a:ext>
            </a:extLst>
          </p:cNvPr>
          <p:cNvSpPr/>
          <p:nvPr/>
        </p:nvSpPr>
        <p:spPr>
          <a:xfrm>
            <a:off x="0" y="898751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91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82FD6-E373-408C-848C-61EADC78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9868AC-016B-4719-8137-1AFCB251E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FE2DE0-E751-44C0-A18E-8255BE5802D7}"/>
              </a:ext>
            </a:extLst>
          </p:cNvPr>
          <p:cNvSpPr/>
          <p:nvPr/>
        </p:nvSpPr>
        <p:spPr>
          <a:xfrm>
            <a:off x="0" y="365125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"row"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"span4"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...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"span8"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...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b="0" i="0" dirty="0">
              <a:solidFill>
                <a:srgbClr val="BEBEC5"/>
              </a:solidFill>
              <a:effectLst/>
              <a:latin typeface="Monac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2AFCF2-A221-4FC7-9080-699CA3575B99}"/>
              </a:ext>
            </a:extLst>
          </p:cNvPr>
          <p:cNvSpPr/>
          <p:nvPr/>
        </p:nvSpPr>
        <p:spPr>
          <a:xfrm>
            <a:off x="0" y="0"/>
            <a:ext cx="189667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Basic grid HTML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F1AD03-FABF-4404-AB0B-E4B4DC4DB524}"/>
              </a:ext>
            </a:extLst>
          </p:cNvPr>
          <p:cNvSpPr/>
          <p:nvPr/>
        </p:nvSpPr>
        <p:spPr>
          <a:xfrm>
            <a:off x="0" y="1548854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Bootstrap 101 Template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--&gt;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"screen"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7BA7D"/>
                </a:solidFill>
                <a:latin typeface="Consolas" panose="020B0609020204030204" pitchFamily="49" charset="0"/>
              </a:rPr>
              <a:t>.row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D7BA7D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rgb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255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219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225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55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13560-F182-4F9E-9BBB-0493DCE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73745-3E68-41A3-B03D-346F4F14B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7B65A6-73F7-4A05-9AB9-92579A7C97D8}"/>
              </a:ext>
            </a:extLst>
          </p:cNvPr>
          <p:cNvSpPr/>
          <p:nvPr/>
        </p:nvSpPr>
        <p:spPr>
          <a:xfrm>
            <a:off x="0" y="0"/>
            <a:ext cx="12192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"span8"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14.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심령은 그의 병을 능히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이기려니와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심령이 상하면 그것을 누가 일으키겠느냐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명철한 자의 마음은 지식을 얻고 지혜로운 자의 귀는 지식을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구하느니라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선물은 그의 길을 넓게 하며 또 존귀한 자 앞으로 그를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인도하느니라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17. 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송사에서는 먼저 온 사람의 말이 바른 것 같으나 그의 상대자가 와서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밝히느니라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18. 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제비 뽑는 것은 다툼을 그치게 하여 강한 자 사이에 해결하게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19. 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노엽게 한 형제와 화목하기가 견고한 성을 취하기보다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어려운즉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이러한 다툼은 산성 문빗장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같으니라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20. 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사람은 입에서 나오는 열매로 말미암아 배부르게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곧 그의 입술에서 나는 것으로 말미암아 만족하게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3355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12F6C-5320-42FE-990F-27AA8EAB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6518AE-468A-42E0-A41F-0A52D999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157130-6485-4952-B417-1F46C22A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5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C551B-2CF2-4CC4-AD7F-203195A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180"/>
            <a:ext cx="10515600" cy="1325563"/>
          </a:xfrm>
        </p:spPr>
        <p:txBody>
          <a:bodyPr/>
          <a:lstStyle/>
          <a:p>
            <a:r>
              <a:rPr lang="ko-KR" altLang="en-US" dirty="0"/>
              <a:t>트위터 부트스트랩 다운로드 및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7A310A-82DB-4CAD-8525-32653BC9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F0F1B8-8653-4043-8CD3-BEA6E4C619F2}"/>
              </a:ext>
            </a:extLst>
          </p:cNvPr>
          <p:cNvSpPr/>
          <p:nvPr/>
        </p:nvSpPr>
        <p:spPr>
          <a:xfrm>
            <a:off x="4168293" y="3244334"/>
            <a:ext cx="3855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u="none" strike="noStrike" dirty="0">
                <a:solidFill>
                  <a:srgbClr val="0099FF"/>
                </a:solidFill>
                <a:effectLst/>
                <a:latin typeface="NanumGothic"/>
                <a:hlinkClick r:id="rId2"/>
              </a:rPr>
              <a:t>http://twitter.github.com/bootstrap/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10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75E41-6B6A-4743-AE0D-AD2DA877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FD952-CB7A-47AC-BE84-7CE431645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45DAFD-9149-4F53-985B-274E26ADFC56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주를 향하여 이 소망을 가진 자마다 그의 깨끗하심과 같이 자기를 깨끗하게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죄를 짓는 자마다 불법을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행하나니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죄는 불법이라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그가 우리 죄를 없애려고 나타나신 것을 너희가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그에게는 죄가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없느니라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 안에 거하는 자마다 범죄하지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범죄하는 자마다 그를 보지도 못하였고 그를 알지도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못하였느니라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심령은 그의 병을 능히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이기려니와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심령이 상하면 그것을 누가 일으키겠느냐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명철한 자의 마음은 지식을 얻고 지혜로운 자의 귀는 지식을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구하느니라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선물은 그의 길을 넓게 하며 또 존귀한 자 앞으로 그를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인도하느니라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17. 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송사에서는 먼저 온 사람의 말이 바른 것 같으나 그의 상대자가 와서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밝히느니라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18. 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제비 뽑는 것은 다툼을 그치게 하여 강한 자 사이에 해결하게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19. 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노엽게 한 형제와 화목하기가 견고한 성을 취하기보다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어려운즉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이러한 다툼은 산성 문빗장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같으니라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20. 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사람은 입에서 나오는 열매로 말미암아 배부르게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곧 그의 입술에서 나는 것으로 말미암아 만족하게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43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13560-F182-4F9E-9BBB-0493DCE9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73745-3E68-41A3-B03D-346F4F14B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80FC32-4AD2-4A46-838D-5F2F31D7CCDE}"/>
              </a:ext>
            </a:extLst>
          </p:cNvPr>
          <p:cNvSpPr/>
          <p:nvPr/>
        </p:nvSpPr>
        <p:spPr>
          <a:xfrm>
            <a:off x="0" y="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6337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F5760-397A-4927-9545-22194300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D69A7-E0E3-45A9-A6A6-359ED8812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D9B75-2C9C-4E96-B491-3774D687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6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B2996-9717-4B1F-B232-3C282F68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1448F-E5FF-4C89-82BA-39C1C63AA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B20FDF-1FE4-4BE5-A3C3-401834F9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0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273A-8B6C-46F1-9862-8B4FB95E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92BE9-E67B-4389-9F55-E7A577BEC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B86D54-FE68-4DA7-9F94-84B3BF9C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8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88A75-8334-4488-AE68-DB9B7808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BE765-0797-4CFB-8531-3485B5FE1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94E4-4492-4A6C-99B1-90DFE09F3C95}"/>
              </a:ext>
            </a:extLst>
          </p:cNvPr>
          <p:cNvSpPr/>
          <p:nvPr/>
        </p:nvSpPr>
        <p:spPr>
          <a:xfrm>
            <a:off x="0" y="0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 offset4"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심령은 그의 병을 능히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이기려니와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심령이 상하면 그것을 누가 일으키겠느냐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명철한 자의 마음은 지식을 얻고 지혜로운 자의 귀는 지식을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구하느니라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선물은 그의 길을 넓게 하며 또 존귀한 자 앞으로 그를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인도하느니라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17. 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송사에서는 먼저 온 사람의 말이 바른 것 같으나 그의 상대자가 와서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밝히느니라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18. 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제비 뽑는 것은 다툼을 그치게 하여 강한 자 사이에 해결하게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19. 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노엽게 한 형제와 화목하기가 견고한 성을 취하기보다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어려운즉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이러한 다툼은 산성 문빗장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같으니라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20. 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사람은 입에서 나오는 열매로 말미암아 배부르게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곧 그의 입술에서 나는 것으로 말미암아 만족하게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057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198C-C217-446C-9ECD-E249EC0E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62227-AA1A-400F-9539-DB9D3DAD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DC8386-3177-44A1-A6DC-EC00567D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3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F90DB-9D27-4B4E-AAA7-E8FB1547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59FA1-28C1-41D5-8245-FD077FB41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CD2B31-559E-4B63-94F4-BFFCC1E31D46}"/>
              </a:ext>
            </a:extLst>
          </p:cNvPr>
          <p:cNvSpPr/>
          <p:nvPr/>
        </p:nvSpPr>
        <p:spPr>
          <a:xfrm>
            <a:off x="0" y="0"/>
            <a:ext cx="12192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"span8"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심령은 그의 병을 능히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이기려니와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심령이 상하면 그것을 누가 일으키겠느냐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명철한 자의 마음은 지식을 얻고 지혜로운 자의 귀는 지식을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구하느니라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선물은 그의 길을 넓게 하며 또 존귀한 자 앞으로 그를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인도하느니라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17. 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송사에서는 먼저 온 사람의 말이 바른 것 같으나 그의 상대자가 와서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밝히느니라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18. 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제비 뽑는 것은 다툼을 그치게 하여 강한 자 사이에 해결하게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19. 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노엽게 한 형제와 화목하기가 견고한 성을 취하기보다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어려운즉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이러한 다툼은 산성 문빗장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같으니라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20. 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사람은 입에서 나오는 열매로 말미암아 배부르게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곧 그의 입술에서 나는 것으로 말미암아 만족하게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66138-7A76-4811-867C-5760C3C2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27499-1A1D-4EF0-84CC-AE4D194AF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FBCFF-B92F-42B0-8601-C360CDB645E8}"/>
              </a:ext>
            </a:extLst>
          </p:cNvPr>
          <p:cNvSpPr/>
          <p:nvPr/>
        </p:nvSpPr>
        <p:spPr>
          <a:xfrm>
            <a:off x="0" y="0"/>
            <a:ext cx="12192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"span8"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심령은 그의 병을 능히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이기려니와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심령이 상하면 그것을 누가 일으키겠느냐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명철한 자의 마음은 지식을 얻고 지혜로운 자의 귀는 지식을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구하느니라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선물은 그의 길을 넓게 하며 또 존귀한 자 앞으로 그를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인도하느니라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17. 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송사에서는 먼저 온 사람의 말이 바른 것 같으나 그의 상대자가 와서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밝히느니라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18. 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제비 뽑는 것은 다툼을 그치게 하여 강한 자 사이에 해결하게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19. 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노엽게 한 형제와 화목하기가 견고한 성을 취하기보다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어려운즉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이러한 다툼은 산성 문빗장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같으니라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20. 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사람은 입에서 나오는 열매로 말미암아 배부르게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곧 그의 입술에서 나는 것으로 말미암아 만족하게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86938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B38B6-B285-4F1B-AF9B-B84F9AEA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BAFEF6-8E7E-4C9F-BFBA-A59B562CA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8E3E39-5470-4FDA-9532-91D3CEE7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9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47A6FC2-B665-4D48-84EA-C9CA9CD73683}"/>
              </a:ext>
            </a:extLst>
          </p:cNvPr>
          <p:cNvSpPr/>
          <p:nvPr/>
        </p:nvSpPr>
        <p:spPr>
          <a:xfrm>
            <a:off x="5080337" y="2828835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093505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49990-578D-4076-9DC2-F4203AA8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97787-E7B4-4E18-90CC-EF0B840FA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9B169-D559-42AE-9918-CC204697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7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32A0B-26C3-4533-8EFC-022C93C4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76E9E-F143-4A65-A138-336A71CA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6C6EF2-630B-42AB-A3DC-72E85EE1FA7C}"/>
              </a:ext>
            </a:extLst>
          </p:cNvPr>
          <p:cNvSpPr/>
          <p:nvPr/>
        </p:nvSpPr>
        <p:spPr>
          <a:xfrm>
            <a:off x="0" y="335803"/>
            <a:ext cx="6096000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"row"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"span9"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48484C"/>
                </a:solidFill>
                <a:latin typeface="Monaco"/>
              </a:rPr>
              <a:t>Level 1 column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"row"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"span6"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Level 2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"span3"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Level 2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b="0" i="0" dirty="0">
              <a:solidFill>
                <a:srgbClr val="BEBEC5"/>
              </a:solidFill>
              <a:effectLst/>
              <a:latin typeface="Monac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8A3ACA-D919-4ADF-A2E7-28AA91B2411D}"/>
              </a:ext>
            </a:extLst>
          </p:cNvPr>
          <p:cNvSpPr/>
          <p:nvPr/>
        </p:nvSpPr>
        <p:spPr>
          <a:xfrm>
            <a:off x="0" y="0"/>
            <a:ext cx="194636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Nesting columns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31880E-8963-4734-BFF5-6D07391CF8D0}"/>
              </a:ext>
            </a:extLst>
          </p:cNvPr>
          <p:cNvSpPr/>
          <p:nvPr/>
        </p:nvSpPr>
        <p:spPr>
          <a:xfrm>
            <a:off x="0" y="2950448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"span8"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심령은 그의 병을 능히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이기려니와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심령이 상하면 그것을 누가 일으키겠느냐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명철한 자의 마음은 지식을 얻고 지혜로운 자의 귀는 지식을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구하느니라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선물은 그의 길을 넓게 하며 또 존귀한 자 앞으로 그를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인도하느니라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17. 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송사에서는 먼저 온 사람의 말이 바른 것 같으나 그의 상대자가 와서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밝히느니라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18. 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제비 뽑는 것은 다툼을 그치게 하여 강한 자 사이에 해결하게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19. 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노엽게 한 형제와 화목하기가 견고한 성을 취하기보다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어려운즉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이러한 다툼은 산성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문빗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70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C09D8-9FCA-45AE-8941-3CEC9B08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DEFAB-B494-41C3-A97C-E8C4859FA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D4ADFA-9616-4EF9-B5B4-0DD4AF6C8865}"/>
              </a:ext>
            </a:extLst>
          </p:cNvPr>
          <p:cNvSpPr/>
          <p:nvPr/>
        </p:nvSpPr>
        <p:spPr>
          <a:xfrm>
            <a:off x="0" y="0"/>
            <a:ext cx="12192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장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같으니라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20. 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사람은 입에서 나오는 열매로 말미암아 배부르게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곧 그의 입술에서 나는 것으로 말미암아 만족하게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2286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55643-CADF-4A7B-8DC6-16C430FF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13990-8329-49EB-965F-799D3282A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174A11-1427-4A52-B8CA-22E62CEA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1ED5F-2FD9-44A6-8AD0-C4F69ADE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29BCF-04CD-4C29-968E-E6C2FE5A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C697C9-3CD3-435E-B10C-8108806B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68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93E94-0539-466A-B36A-150A7DD5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96D6F-B032-40AA-BF27-B1CBCD113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96AA02-6ECE-4138-92FF-7D567E8D60C9}"/>
              </a:ext>
            </a:extLst>
          </p:cNvPr>
          <p:cNvSpPr/>
          <p:nvPr/>
        </p:nvSpPr>
        <p:spPr>
          <a:xfrm>
            <a:off x="0" y="365125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"row-fluid"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"span4"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...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&lt;div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Monaco"/>
              </a:rPr>
              <a:t>class</a:t>
            </a:r>
            <a:r>
              <a:rPr lang="en-US" altLang="ko-KR" dirty="0">
                <a:solidFill>
                  <a:srgbClr val="93A1A1"/>
                </a:solidFill>
                <a:latin typeface="Monaco"/>
              </a:rPr>
              <a:t>=</a:t>
            </a:r>
            <a:r>
              <a:rPr lang="en-US" altLang="ko-KR" dirty="0">
                <a:solidFill>
                  <a:srgbClr val="DD1144"/>
                </a:solidFill>
                <a:latin typeface="Monaco"/>
              </a:rPr>
              <a:t>"span8"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&gt;</a:t>
            </a:r>
            <a:r>
              <a:rPr lang="en-US" altLang="ko-KR" dirty="0">
                <a:solidFill>
                  <a:srgbClr val="48484C"/>
                </a:solidFill>
                <a:latin typeface="Monaco"/>
              </a:rPr>
              <a:t>...</a:t>
            </a: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dirty="0">
              <a:solidFill>
                <a:srgbClr val="BEBEC5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solidFill>
                  <a:srgbClr val="1E347B"/>
                </a:solidFill>
                <a:latin typeface="Monaco"/>
              </a:rPr>
              <a:t>&lt;/div&gt;</a:t>
            </a:r>
            <a:endParaRPr lang="en-US" altLang="ko-KR" b="0" i="0" dirty="0">
              <a:solidFill>
                <a:srgbClr val="BEBEC5"/>
              </a:solidFill>
              <a:effectLst/>
              <a:latin typeface="Monac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0DEDB8-35D9-4243-ADE7-D26F0F7E2818}"/>
              </a:ext>
            </a:extLst>
          </p:cNvPr>
          <p:cNvSpPr/>
          <p:nvPr/>
        </p:nvSpPr>
        <p:spPr>
          <a:xfrm>
            <a:off x="0" y="0"/>
            <a:ext cx="247856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Basic Fluid grid HTML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217184-D634-4EA0-A336-8C8C5FB089DA}"/>
              </a:ext>
            </a:extLst>
          </p:cNvPr>
          <p:cNvSpPr/>
          <p:nvPr/>
        </p:nvSpPr>
        <p:spPr>
          <a:xfrm>
            <a:off x="0" y="1565454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"row-fluid"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"span8"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심령은 그의 병을 능히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이기려니와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심령이 상하면 그것을 누가 일으키겠느냐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명철한 자의 마음은 지식을 얻고 지혜로운 자의 귀는 지식을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구하느니라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선물은 그의 길을 넓게 하며 또 존귀한 자 앞으로 그를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인도하느니라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17. 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송사에서는 먼저 온 사람의 말이 바른 것 같으나 그의 상대자가 와서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밝히느니라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18. 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제비 뽑는 것은 다툼을 그치게 하여 강한 자 사이에 해결하게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19. 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노엽게 한 형제와 화목하기가 견고한 성을 취하기보다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어려운즉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이러한 다툼은 산성 문빗장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같으니라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20. 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사람은 입에서 나오는 열매로 말미암아 배부르게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곧 그의 입술에서 나는 것으로 말미암아 만족하게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55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6C207-775D-49E1-8F2E-4A83D3A9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3CFC00-7AC1-43FF-9C3B-6BED120E0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0759A-B896-4AE6-A16B-B54DC72A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96949A-6891-4031-9987-E901237420BA}"/>
              </a:ext>
            </a:extLst>
          </p:cNvPr>
          <p:cNvSpPr/>
          <p:nvPr/>
        </p:nvSpPr>
        <p:spPr>
          <a:xfrm>
            <a:off x="3152208" y="2055813"/>
            <a:ext cx="3371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&lt;style&gt;</a:t>
            </a:r>
          </a:p>
          <a:p>
            <a:r>
              <a:rPr lang="en-US" altLang="ko-KR" dirty="0"/>
              <a:t>.row div -&gt; .row, .row-fluid div</a:t>
            </a:r>
          </a:p>
        </p:txBody>
      </p:sp>
    </p:spTree>
    <p:extLst>
      <p:ext uri="{BB962C8B-B14F-4D97-AF65-F5344CB8AC3E}">
        <p14:creationId xmlns:p14="http://schemas.microsoft.com/office/powerpoint/2010/main" val="3159070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9F337-7F38-4308-B8CF-2F3FD2DD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07A925-16D6-4C94-8EAF-FA19AD151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9745C9-B9C7-4033-A5EA-29260ED4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96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DBBC8-7636-4AF5-909F-B62A2BCC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7ECFA-8054-4765-B88E-83FABCD1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87F410-D15A-4644-865F-C1AAF71CCAC2}"/>
              </a:ext>
            </a:extLst>
          </p:cNvPr>
          <p:cNvSpPr/>
          <p:nvPr/>
        </p:nvSpPr>
        <p:spPr>
          <a:xfrm>
            <a:off x="0" y="0"/>
            <a:ext cx="1211148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"row-fluid"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"span8"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심령은 그의 병을 능히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이기려니와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심령이 상하면 그것을 누가 일으키겠느냐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명철한 자의 마음은 지식을 얻고 지혜로운 자의 귀는 지식을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구하느니라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선물은 그의 길을 넓게 하며 또 존귀한 자 앞으로 그를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인도하느니라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17. 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송사에서는 먼저 온 사람의 말이 바른 것 같으나 그의 상대자가 와서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밝히느니라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18. 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제비 뽑는 것은 다툼을 그치게 하여 강한 자 사이에 해결하게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19. 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노엽게 한 형제와 화목하기가 견고한 성을 취하기보다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어려운즉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이러한 다툼은 산성 문빗장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같으니라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20. 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사람은 입에서 나오는 열매로 말미암아 배부르게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곧 그의 입술에서 나는 것으로 말미암아 만족하게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520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EA0BC-C9FC-4E3D-AD14-130B2D05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69782-4E3E-4EFD-A4E4-21C4DB7D2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14BFBE-282A-47E0-A00B-971D884F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7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26792AD8-CFC1-4620-840C-60CAAAB92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37231" y="2133951"/>
            <a:ext cx="5072107" cy="4079673"/>
          </a:xfrm>
          <a:prstGeom prst="rect">
            <a:avLst/>
          </a:prstGeom>
        </p:spPr>
      </p:pic>
      <p:pic>
        <p:nvPicPr>
          <p:cNvPr id="7" name="그림 6" descr="개체, 앉아있는, 표지판, 옅은이(가) 표시된 사진&#10;&#10;자동 생성된 설명">
            <a:extLst>
              <a:ext uri="{FF2B5EF4-FFF2-40B4-BE49-F238E27FC236}">
                <a16:creationId xmlns:a16="http://schemas.microsoft.com/office/drawing/2014/main" id="{7BE58631-A6B6-4FA3-801E-C8E6CF422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91855" y="4252587"/>
            <a:ext cx="1961037" cy="19610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FDE3B4-2F6E-4197-9390-1F1EDCB85059}"/>
              </a:ext>
            </a:extLst>
          </p:cNvPr>
          <p:cNvSpPr/>
          <p:nvPr/>
        </p:nvSpPr>
        <p:spPr>
          <a:xfrm>
            <a:off x="768988" y="644376"/>
            <a:ext cx="5822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반응형 웹</a:t>
            </a:r>
            <a:endParaRPr lang="en-US" altLang="ko-KR" sz="2400" dirty="0"/>
          </a:p>
          <a:p>
            <a:r>
              <a:rPr lang="ko-KR" altLang="en-US" sz="2400" dirty="0"/>
              <a:t>스크린의 형태에 따라 적합한 </a:t>
            </a:r>
            <a:r>
              <a:rPr lang="en-US" altLang="ko-KR" sz="2400" dirty="0"/>
              <a:t>UI</a:t>
            </a:r>
            <a:r>
              <a:rPr lang="ko-KR" altLang="en-US" sz="2400" dirty="0"/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2833436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3017E-5CC0-461C-BD80-53569F5F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A15C0-410B-4C96-91F6-585EEE38D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CA5785-DEF5-45F5-87D5-8A6B30AE66F2}"/>
              </a:ext>
            </a:extLst>
          </p:cNvPr>
          <p:cNvSpPr/>
          <p:nvPr/>
        </p:nvSpPr>
        <p:spPr>
          <a:xfrm>
            <a:off x="0" y="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"container-fluid"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"row-fluid"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"span4"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12.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그러므로 한 사람으로 말미암아 죄가 세상에 들어오고 죄로 말미암아 사망이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들어왔나니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이와 같이 모든 사람이 죄를 지었으므로 사망이 모든 사람에게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이르렀느니라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13. 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죄가 율법 있기 전에도 세상에 있었으나 율법이 없었을 때에는 죄를 죄로 여기지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아니하였느니라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"span8"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14. 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심령은 그의 병을 능히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이기려니와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심령이 상하면 그것을 누가 일으키겠느냐</a:t>
            </a: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15. 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명철한 자의 마음은 지식을 얻고 지혜로운 자의 귀는 지식을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구하느니라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16. 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사람의 선물은 그의 길을 넓게 하며 또 존귀한 자 앞으로 그를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인도하느니라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17. 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송사에서는 먼저 온 사람의 말이 바른 것 같으나 그의 상대자가 와서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밝히느니라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18. 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제비 뽑는 것은 다툼을 그치게 하여 강한 자 사이에 해결하게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19. 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노엽게 한 형제와 화목하기가 견고한 성을 취하기보다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어려운즉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이러한 다툼은 산성 문빗장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같으니라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20. 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사람은 입에서 나오는 열매로 말미암아 배부르게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되나니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곧 그의 입술에서 나는 것으로 말미암아 만족하게 </a:t>
            </a:r>
            <a:r>
              <a:rPr lang="ko-KR" alt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되느니라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648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82B0A-3D52-460A-829E-B263F153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4140E-55B9-4143-AC0C-CADFFDBA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16C686-6D2D-4BC5-840D-0C3DC351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9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88142-CF83-48A9-82F0-32A58926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48FB8-5310-4395-AA3C-C9C1C3482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7D0966-9EA8-485D-A94F-66BCA19B6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4380" b="36551"/>
          <a:stretch/>
        </p:blipFill>
        <p:spPr>
          <a:xfrm>
            <a:off x="0" y="0"/>
            <a:ext cx="127260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8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0872C-2AF2-4B39-81C9-65DB0BA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5B2B-78AF-46D3-B08A-CEEE09C66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1AA382-BD55-43C3-8E4A-4C16478B6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170" b="17862"/>
          <a:stretch/>
        </p:blipFill>
        <p:spPr>
          <a:xfrm>
            <a:off x="-1" y="0"/>
            <a:ext cx="12456543" cy="56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EC374-3C3B-4DF5-837E-D78D58A8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2F031B-4E74-4E52-BED7-BA0B1D6D1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511D74-51EA-4023-8BAF-52EA7C6ADDCD}"/>
              </a:ext>
            </a:extLst>
          </p:cNvPr>
          <p:cNvSpPr/>
          <p:nvPr/>
        </p:nvSpPr>
        <p:spPr>
          <a:xfrm>
            <a:off x="4089681" y="2228671"/>
            <a:ext cx="40126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/>
              <a:t>Base CSS</a:t>
            </a:r>
            <a:endParaRPr lang="ko-KR" altLang="en-US" sz="7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CACD2A-84FD-4D5C-8AF7-636CB821CE2C}"/>
              </a:ext>
            </a:extLst>
          </p:cNvPr>
          <p:cNvSpPr/>
          <p:nvPr/>
        </p:nvSpPr>
        <p:spPr>
          <a:xfrm>
            <a:off x="4408678" y="3244334"/>
            <a:ext cx="3374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디자인을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643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A56F7-87F9-42CC-84FF-A73B1E62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6A06A-68EB-4923-87EB-A6F5BD921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B5E5F-1AB8-44F2-9771-327ED617C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18"/>
          <a:stretch/>
        </p:blipFill>
        <p:spPr>
          <a:xfrm>
            <a:off x="0" y="0"/>
            <a:ext cx="12192000" cy="64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75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EC8E0-6A90-49F2-AFA8-ABFA2EED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D55D5-B561-48F1-999C-0A612DDA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36C08-86DF-4D19-9C69-6C2D2C7C1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22" b="38941"/>
          <a:stretch/>
        </p:blipFill>
        <p:spPr>
          <a:xfrm>
            <a:off x="0" y="2264636"/>
            <a:ext cx="12192000" cy="192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3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0FC1A-8CDF-4583-8C15-C3E40387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31B6B-C31B-479B-B502-2BFDDBFF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C55942-59CE-4A40-B8DF-419C71661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86" b="27726"/>
          <a:stretch/>
        </p:blipFill>
        <p:spPr>
          <a:xfrm>
            <a:off x="0" y="1939895"/>
            <a:ext cx="12192000" cy="30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8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F0C01-3479-457E-9330-6C2BD935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A392B-872C-4689-8F46-A311DF7B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0F37CA-F47A-41D6-9199-092D87C2E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20"/>
          <a:stretch/>
        </p:blipFill>
        <p:spPr>
          <a:xfrm>
            <a:off x="0" y="0"/>
            <a:ext cx="12192000" cy="48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3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10294-F966-48EB-A92D-5F65723A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AD7DC-B607-4715-A853-B7AB17F83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067138-DFEB-4F8E-A603-DA821B959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838"/>
          <a:stretch/>
        </p:blipFill>
        <p:spPr>
          <a:xfrm>
            <a:off x="0" y="0"/>
            <a:ext cx="12192000" cy="46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5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8712FDE8-61D3-4A3C-AEEE-550B9615D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3" r="34325" b="-1"/>
          <a:stretch/>
        </p:blipFill>
        <p:spPr>
          <a:xfrm>
            <a:off x="321731" y="1104900"/>
            <a:ext cx="5728548" cy="5431365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E42BC5C-64B7-4F33-AEFA-20CFA7097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1" r="29808" b="-1"/>
          <a:stretch/>
        </p:blipFill>
        <p:spPr>
          <a:xfrm>
            <a:off x="6141721" y="968063"/>
            <a:ext cx="5728547" cy="55682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8D3C67-D133-4862-9031-A0DC7F9ACBA4}"/>
              </a:ext>
            </a:extLst>
          </p:cNvPr>
          <p:cNvSpPr/>
          <p:nvPr/>
        </p:nvSpPr>
        <p:spPr>
          <a:xfrm>
            <a:off x="321731" y="321735"/>
            <a:ext cx="81018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Base CSS : </a:t>
            </a:r>
            <a:r>
              <a:rPr lang="ko-KR" altLang="en-US" sz="2000" dirty="0"/>
              <a:t>트위터 디자이너 작품</a:t>
            </a:r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기본적인 </a:t>
            </a:r>
            <a:r>
              <a:rPr lang="en-US" altLang="ko-KR" sz="2000" dirty="0"/>
              <a:t>HTML</a:t>
            </a:r>
            <a:r>
              <a:rPr lang="ko-KR" altLang="en-US" sz="2000" dirty="0"/>
              <a:t>가지고 있는 디자인을 어떻게 활용했는지 알 수 있음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1773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C92C3-9B99-4950-8753-AA335F66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DAE75-9E11-4AFB-8675-D48BEE9F6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CCC9AD-8CBD-4871-96A8-BF0D4B933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09"/>
          <a:stretch/>
        </p:blipFill>
        <p:spPr>
          <a:xfrm>
            <a:off x="0" y="0"/>
            <a:ext cx="12192000" cy="51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77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7B3D2-CB97-4479-99D1-152AC1BC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33D4F-EE8E-4F82-BF84-A26D7EA01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08D37-A2DE-4B9D-BFE6-2824DBBB6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87" b="20499"/>
          <a:stretch/>
        </p:blipFill>
        <p:spPr>
          <a:xfrm>
            <a:off x="0" y="1939895"/>
            <a:ext cx="12192000" cy="35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58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862F-730A-49A1-9F44-09A21C48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E7869-367E-4B38-9785-098B4D3D1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2CE7A-C2B2-4E58-AAFE-53E75C4B1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1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74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BC6E7-CC8A-47AC-8A54-27F424A6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98A491-C7A4-44D7-AE53-2668B34D1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D98ED-F19F-4FCB-BF68-7CE7D136B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9" b="4299"/>
          <a:stretch/>
        </p:blipFill>
        <p:spPr>
          <a:xfrm>
            <a:off x="0" y="777666"/>
            <a:ext cx="12192000" cy="57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67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36FBA-8B0B-418C-A38B-4EAB7DB7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F02BC2-9F34-4A2E-BC4A-9CCE56A1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AB3D30-6A7F-41F9-BC65-2C6FC2FAE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20" b="42553"/>
          <a:stretch/>
        </p:blipFill>
        <p:spPr>
          <a:xfrm>
            <a:off x="0" y="1222049"/>
            <a:ext cx="12192000" cy="271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22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D18C8-8477-4602-AA22-307C3D9C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F09463-6691-40EE-8DF1-A88E92B18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4612CC-F93B-45C3-9C95-17699AF4B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2" b="21246"/>
          <a:stretch/>
        </p:blipFill>
        <p:spPr>
          <a:xfrm>
            <a:off x="0" y="948583"/>
            <a:ext cx="12192000" cy="44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0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44AA0-07AE-4CF4-A4D1-7E0E19E0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7E568-4018-4067-ACE2-C58AD38F5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2BC73-5618-4F05-BAC9-FC06A6540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31"/>
          <a:stretch/>
        </p:blipFill>
        <p:spPr>
          <a:xfrm>
            <a:off x="0" y="0"/>
            <a:ext cx="12192000" cy="56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85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7F96-4945-469F-8A24-F89B48FB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2F6D1-AC0F-410E-B4AB-42C71047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67311-2861-4232-B006-873E0E0F8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97" b="17134"/>
          <a:stretch/>
        </p:blipFill>
        <p:spPr>
          <a:xfrm>
            <a:off x="0" y="1179320"/>
            <a:ext cx="12192000" cy="45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90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C33C1-5627-487D-8C43-583E7F3A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7A4C9-AE3D-4746-8150-695CD144B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1C47F-F479-4F82-BAD1-BBF695546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91" b="29844"/>
          <a:stretch/>
        </p:blipFill>
        <p:spPr>
          <a:xfrm>
            <a:off x="0" y="2392822"/>
            <a:ext cx="12192000" cy="24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26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16D70-EDCE-4698-AFFE-40B7417F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186648-B48D-4A40-815A-0983368DD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78B14-DAF4-4CB2-8C5B-4CB25C621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14"/>
          <a:stretch/>
        </p:blipFill>
        <p:spPr>
          <a:xfrm>
            <a:off x="0" y="0"/>
            <a:ext cx="12192000" cy="41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C9B54ED8-368B-4A9C-B4EC-3BC570EBE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2" r="31467" b="-1"/>
          <a:stretch/>
        </p:blipFill>
        <p:spPr>
          <a:xfrm>
            <a:off x="321731" y="1029618"/>
            <a:ext cx="5728548" cy="5506647"/>
          </a:xfrm>
          <a:prstGeom prst="rect">
            <a:avLst/>
          </a:prstGeom>
        </p:spPr>
      </p:pic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93EF05E7-0587-41A7-9E3B-2F25BAC95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3" r="35915" b="-1"/>
          <a:stretch/>
        </p:blipFill>
        <p:spPr>
          <a:xfrm>
            <a:off x="6141721" y="1029618"/>
            <a:ext cx="5728547" cy="55066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C3527C-0FAF-434B-A174-FFD066FA2454}"/>
              </a:ext>
            </a:extLst>
          </p:cNvPr>
          <p:cNvSpPr/>
          <p:nvPr/>
        </p:nvSpPr>
        <p:spPr>
          <a:xfrm>
            <a:off x="321731" y="321732"/>
            <a:ext cx="82023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Components : </a:t>
            </a:r>
            <a:r>
              <a:rPr lang="ko-KR" altLang="en-US" sz="2000" dirty="0"/>
              <a:t>페이지를 구성하는 요소들</a:t>
            </a:r>
            <a:endParaRPr lang="en-US" altLang="ko-KR" sz="2000" dirty="0"/>
          </a:p>
          <a:p>
            <a:r>
              <a:rPr lang="en-US" altLang="ko-KR" sz="2000" dirty="0"/>
              <a:t>-HTML</a:t>
            </a:r>
            <a:r>
              <a:rPr lang="ko-KR" altLang="en-US" sz="2000" dirty="0"/>
              <a:t>에는 없는 트위터가 준비한 기능들을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54501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E8D67-A08B-40FB-AED9-B42B3A86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4ED2AE-4083-4763-AB70-C87D2C1E9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CAB575-139D-460D-8A7D-8D8C7D63E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1"/>
          <a:stretch/>
        </p:blipFill>
        <p:spPr>
          <a:xfrm>
            <a:off x="0" y="0"/>
            <a:ext cx="12192000" cy="63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1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AFB14-ACB4-49E4-9C2F-3EB3F1F9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5F72-B5AB-4D81-A5FD-371AC31A3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FE71CE-3313-46AC-A7C9-333B1EB64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51" b="40187"/>
          <a:stretch/>
        </p:blipFill>
        <p:spPr>
          <a:xfrm>
            <a:off x="0" y="2170632"/>
            <a:ext cx="12192000" cy="19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63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37AF7-C06F-4DCA-920A-AABBB12A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E7B00-99B0-4874-ACF4-829CA6F0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7AABF-26F6-4079-9E2A-214C77DBB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87" b="33333"/>
          <a:stretch/>
        </p:blipFill>
        <p:spPr>
          <a:xfrm>
            <a:off x="0" y="1384419"/>
            <a:ext cx="12192000" cy="31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13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44BD6-58CF-4762-8341-9376D456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4ADC4-3AB6-4B8F-8F88-8B4C29691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9682C1-2F2A-4DBD-B226-FF3DDA80F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98"/>
          <a:stretch/>
        </p:blipFill>
        <p:spPr>
          <a:xfrm>
            <a:off x="0" y="0"/>
            <a:ext cx="12192000" cy="51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49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0D09B-17D1-4A31-9906-BBCD30B5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5B5CA-10B4-49FB-B22A-58C99DECE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D6325-C55F-4837-9CE8-AB14D55F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88" b="21852"/>
          <a:stretch/>
        </p:blipFill>
        <p:spPr>
          <a:xfrm>
            <a:off x="0" y="897622"/>
            <a:ext cx="12192000" cy="44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69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774D3-231E-434C-BF15-CAA3CAC6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0779F-9F91-49FF-9219-B459D0B14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FF93BF-7EB6-4940-9A21-1DE5179D8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63" b="21358"/>
          <a:stretch/>
        </p:blipFill>
        <p:spPr>
          <a:xfrm>
            <a:off x="0" y="889000"/>
            <a:ext cx="12192000" cy="45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88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C9234-E96B-42C1-99ED-E90658DE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2CFBA7-803C-40A6-9E74-D851E93FD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549550-0942-467C-8CA8-B96AD60727C7}"/>
              </a:ext>
            </a:extLst>
          </p:cNvPr>
          <p:cNvSpPr/>
          <p:nvPr/>
        </p:nvSpPr>
        <p:spPr>
          <a:xfrm>
            <a:off x="0" y="77143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Bootstrap 101 Template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--&gt;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"screen"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/bootsrtap-responsive.css"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sylesheet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"dropdown-menu"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"menu"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aria-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labelledby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dropdownMenu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display:block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position:static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Button1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Button2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Button3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"divider"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"dropdown-submenu"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Button4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"dropdown-menu"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Button1)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BUtton2)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984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56CCF-F955-42C1-B39F-1CDB4164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C9032-0ECD-478D-8BB1-F149EB292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3ADA8D-4346-4E68-AEB8-5A7E564B5296}"/>
              </a:ext>
            </a:extLst>
          </p:cNvPr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06439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C0264-A447-4644-A770-0CC21BFE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6F98D-9D74-4620-83CA-0593F415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575AB-8C70-4F55-AE88-A8BEF544B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63"/>
          <a:stretch/>
        </p:blipFill>
        <p:spPr>
          <a:xfrm>
            <a:off x="0" y="0"/>
            <a:ext cx="12192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1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B695C-B5A7-4DF2-B2D9-6FD471AF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D1CCC-5B04-4007-8666-6E592C2B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648E9D-488C-4BBC-95CF-1B427693D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88"/>
          <a:stretch/>
        </p:blipFill>
        <p:spPr>
          <a:xfrm>
            <a:off x="0" y="0"/>
            <a:ext cx="12192000" cy="47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277F69-3E41-425A-BA4E-2E12F3C4EB9E}"/>
              </a:ext>
            </a:extLst>
          </p:cNvPr>
          <p:cNvSpPr/>
          <p:nvPr/>
        </p:nvSpPr>
        <p:spPr>
          <a:xfrm>
            <a:off x="397079" y="371024"/>
            <a:ext cx="8327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JavaScript : </a:t>
            </a:r>
            <a:r>
              <a:rPr lang="ko-KR" altLang="en-US" dirty="0"/>
              <a:t>부트스트랩을 이용해서 확장된 다른 컴포넌트를 만들 수 있는 기능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사실상 </a:t>
            </a:r>
            <a:r>
              <a:rPr lang="en-US" altLang="ko-KR" dirty="0"/>
              <a:t>Components</a:t>
            </a:r>
            <a:r>
              <a:rPr lang="ko-KR" altLang="en-US" dirty="0"/>
              <a:t>와 다른 점이 없음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E26AEF-0A8B-4094-AB10-DFCB7F55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25" y="1579416"/>
            <a:ext cx="8724551" cy="49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187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991A7-8566-447D-8F1E-9E09B7C8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EE758-D637-42D1-AC57-9AA8BB07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C91FBE-5D07-43FE-BAE9-BF19832BE0DA}"/>
              </a:ext>
            </a:extLst>
          </p:cNvPr>
          <p:cNvSpPr/>
          <p:nvPr/>
        </p:nvSpPr>
        <p:spPr>
          <a:xfrm>
            <a:off x="0" y="0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Bootstrap 101 Template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--&gt;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"screen"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/bootsrtap-responsive.css"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sylesheet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-group"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Left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Middle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Right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4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1DD61-0182-4105-9CDA-AB11FA98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A28B1-9BB0-4A9B-8831-5FC31075B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E0B2E-41DE-4E80-90CC-DB5FDD382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47"/>
          <a:stretch/>
        </p:blipFill>
        <p:spPr>
          <a:xfrm>
            <a:off x="0" y="0"/>
            <a:ext cx="12192000" cy="54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39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25A77-2FC8-4786-92EC-FA02F5A1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198A8-EE96-4EA1-AE7D-73CF95DA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E60A1-75AA-4F9A-A151-13B0790E4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69"/>
          <a:stretch/>
        </p:blipFill>
        <p:spPr>
          <a:xfrm>
            <a:off x="0" y="0"/>
            <a:ext cx="121920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75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9409C-5C0F-471B-AC24-2DB7E211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0B9F6-5811-4B70-BBCD-2A4E96BC0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3C6E7-6CAB-4DC6-A335-118DF1384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75"/>
          <a:stretch/>
        </p:blipFill>
        <p:spPr>
          <a:xfrm>
            <a:off x="0" y="0"/>
            <a:ext cx="12192000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82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34A89-958D-425D-BF7E-1BA00633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6B14D-776D-4518-9EAA-F8849CD81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404AA6-3DD5-46C7-AF9A-2053757232FC}"/>
              </a:ext>
            </a:extLst>
          </p:cNvPr>
          <p:cNvSpPr/>
          <p:nvPr/>
        </p:nvSpPr>
        <p:spPr>
          <a:xfrm>
            <a:off x="30759" y="0"/>
            <a:ext cx="12130481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Bootstrap 101 Template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--&gt;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"screen"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/bootsrtap-responsive.css"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sylesheet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-group"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 dropdown-toggle"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data-toggle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"dropdown"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Action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"caret"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"dropdown-menu"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Another action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Something else here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"divider"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tabindex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"-1"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Separated link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285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01DDF-2F5E-4950-B6D0-6842F70F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38347-C6CD-45A4-847E-5B0AED73C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4FAA34-799E-476E-86DA-6D65B4A30B66}"/>
              </a:ext>
            </a:extLst>
          </p:cNvPr>
          <p:cNvSpPr/>
          <p:nvPr/>
        </p:nvSpPr>
        <p:spPr>
          <a:xfrm>
            <a:off x="0" y="-2550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486546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34798-E636-4BA6-AAA5-F4F849AB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5BC77-BB3B-46A5-8904-8E247639D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FE5FB-9956-40B8-8367-8706531E2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95"/>
          <a:stretch/>
        </p:blipFill>
        <p:spPr>
          <a:xfrm>
            <a:off x="0" y="0"/>
            <a:ext cx="12192000" cy="55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5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10DA7-50E3-4D91-AEC9-ACBC3FDE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71D2E3-6099-417A-AD6B-34FA7ABE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A238D-35F5-4B28-84B5-B7603BA6A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87"/>
          <a:stretch/>
        </p:blipFill>
        <p:spPr>
          <a:xfrm>
            <a:off x="0" y="0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9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A9902-031D-4E70-BC00-37CAFEB39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A89102-6C27-40BB-9A95-6EE011F8D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D4D6F5-23FB-40CB-9EDA-137614A4A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22"/>
          <a:stretch/>
        </p:blipFill>
        <p:spPr>
          <a:xfrm>
            <a:off x="0" y="0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38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AB630-C3D0-49CA-8693-D6D92D81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0B298-E47E-43F8-BF5D-5B944B088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EF8F93-E6B6-4642-8F81-2E04C7813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52"/>
          <a:stretch/>
        </p:blipFill>
        <p:spPr>
          <a:xfrm>
            <a:off x="0" y="0"/>
            <a:ext cx="12192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1E9C024-3F2A-41D2-9C08-0DB7F4C5C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397079" y="1121640"/>
            <a:ext cx="10905066" cy="55710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A07415-2EDD-4597-8261-8026E60213EE}"/>
              </a:ext>
            </a:extLst>
          </p:cNvPr>
          <p:cNvSpPr/>
          <p:nvPr/>
        </p:nvSpPr>
        <p:spPr>
          <a:xfrm>
            <a:off x="397079" y="371024"/>
            <a:ext cx="8327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Customize and download : </a:t>
            </a:r>
            <a:r>
              <a:rPr lang="ko-KR" altLang="en-US" dirty="0"/>
              <a:t>원하는 기능</a:t>
            </a:r>
            <a:r>
              <a:rPr lang="en-US" altLang="ko-KR" dirty="0"/>
              <a:t>/CSS</a:t>
            </a:r>
            <a:r>
              <a:rPr lang="ko-KR" altLang="en-US" dirty="0"/>
              <a:t>들을 선택해서 다운로드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3700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66CA3-D89C-46BC-BCC9-15F1B751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2D6F2-90B3-4594-BCB0-E79371867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95FC58-D5F7-4EB0-B861-01148C34B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96"/>
          <a:stretch/>
        </p:blipFill>
        <p:spPr>
          <a:xfrm>
            <a:off x="0" y="0"/>
            <a:ext cx="12192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60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D0E6-3DF7-4863-817A-FB7E829A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E6F60-6F20-4E8D-BD95-341E1BDB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88D941-A1C7-4EE8-83A0-C6F5A08146EE}"/>
              </a:ext>
            </a:extLst>
          </p:cNvPr>
          <p:cNvSpPr/>
          <p:nvPr/>
        </p:nvSpPr>
        <p:spPr>
          <a:xfrm>
            <a:off x="33556" y="0"/>
            <a:ext cx="12192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Bootstrap 101 Template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--&gt;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7BA7D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"screen"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/bootsrtap-responsive.css"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sylesheet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 nav-tabs"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"active"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월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월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3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월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235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64918-2B3A-4426-85F7-79EB5028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A6D39-DE63-4244-96DE-B5A713EC2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01A76-B914-4337-96EA-0147B0F8787F}"/>
              </a:ext>
            </a:extLst>
          </p:cNvPr>
          <p:cNvSpPr/>
          <p:nvPr/>
        </p:nvSpPr>
        <p:spPr>
          <a:xfrm>
            <a:off x="0" y="4525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629687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1953C-1661-46EF-BA5B-1C1B2D4E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C8AC2-033D-442F-B34F-0751A99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3777C-7ABD-44AC-9658-3CA4FDDC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36"/>
          <a:stretch/>
        </p:blipFill>
        <p:spPr>
          <a:xfrm>
            <a:off x="0" y="0"/>
            <a:ext cx="12192000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7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05C3D-75BB-4731-A718-AC4D3E5A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75317-827F-4385-9726-AE086D86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884E16-1E9E-43C6-8C9A-78A076D1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20" b="30000"/>
          <a:stretch/>
        </p:blipFill>
        <p:spPr>
          <a:xfrm>
            <a:off x="0" y="1825625"/>
            <a:ext cx="12192000" cy="29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8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EF19D-D4A7-4AF1-9D54-A21198C0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DDBDA-B87A-406E-BF81-83ACB43D7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46855A-51B6-4C0C-8A62-263D85E8DD82}"/>
              </a:ext>
            </a:extLst>
          </p:cNvPr>
          <p:cNvSpPr/>
          <p:nvPr/>
        </p:nvSpPr>
        <p:spPr>
          <a:xfrm>
            <a:off x="0" y="0"/>
            <a:ext cx="121920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Bootstrap 101 Template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--&gt;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7BA7D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media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"screen"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/bootsrtap-responsive.css"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sylesheet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 nav-tabs"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"active"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월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월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3</a:t>
            </a:r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월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4A92D5-ACDE-4083-A8B6-52B5B740A842}"/>
              </a:ext>
            </a:extLst>
          </p:cNvPr>
          <p:cNvSpPr/>
          <p:nvPr/>
        </p:nvSpPr>
        <p:spPr>
          <a:xfrm>
            <a:off x="4012329" y="4105468"/>
            <a:ext cx="39331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-&gt; 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 nav-pills"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6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4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1A3F3-AF04-4A9C-B521-6A234D7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99809-8B28-47C1-8798-1AC96BC02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36BB6B-7E4C-4A21-B233-D74F4014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83"/>
          <a:stretch/>
        </p:blipFill>
        <p:spPr>
          <a:xfrm>
            <a:off x="0" y="-124287"/>
            <a:ext cx="12192000" cy="57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55493-D03B-4A98-BB9E-F5FF65C6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38D99C-B903-412C-BBBA-A0A23D574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6680B3-B0BD-4DC0-9EF7-D4CA6E868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76"/>
          <a:stretch/>
        </p:blipFill>
        <p:spPr>
          <a:xfrm>
            <a:off x="0" y="-14061"/>
            <a:ext cx="12192000" cy="60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981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4ABE6-30DF-4C2E-8D2D-9ADECE90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480EA-3F1F-4F5C-B64B-3CB32BDA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F6B1E9-58BC-4856-BF9A-777663D71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89"/>
          <a:stretch/>
        </p:blipFill>
        <p:spPr>
          <a:xfrm>
            <a:off x="0" y="0"/>
            <a:ext cx="12192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86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37009-CDC3-424D-983E-0FAFB13A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AC08FA-608F-4989-BB68-12DE2A69B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EBA921-F5C3-435D-ABD3-88CC58D3F639}"/>
              </a:ext>
            </a:extLst>
          </p:cNvPr>
          <p:cNvSpPr/>
          <p:nvPr/>
        </p:nvSpPr>
        <p:spPr>
          <a:xfrm>
            <a:off x="4844054" y="3244334"/>
            <a:ext cx="250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DD1144"/>
                </a:solidFill>
                <a:latin typeface="Monaco"/>
              </a:rPr>
              <a:t>nav nav-pills nav-stacked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F513B-33FB-45A0-BBDF-79B5DC1D0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54"/>
          <a:stretch/>
        </p:blipFill>
        <p:spPr>
          <a:xfrm>
            <a:off x="0" y="0"/>
            <a:ext cx="12192000" cy="56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10480C-8965-441B-9991-729DBC9C5BFC}"/>
              </a:ext>
            </a:extLst>
          </p:cNvPr>
          <p:cNvSpPr/>
          <p:nvPr/>
        </p:nvSpPr>
        <p:spPr>
          <a:xfrm>
            <a:off x="3532638" y="2828835"/>
            <a:ext cx="51267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/>
              <a:t>기본 사용법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49581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E7AEE-6A41-4425-8E8E-E6B884E7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AE49C-C997-4CDC-8BFF-714036EC1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72EF63-0E0E-4FE1-BDE2-444964A96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53"/>
          <a:stretch/>
        </p:blipFill>
        <p:spPr>
          <a:xfrm>
            <a:off x="0" y="0"/>
            <a:ext cx="12192000" cy="47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906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9D125-5CAB-4F8A-814B-819EF2BE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0C479E-825E-452E-ACF2-532334ED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66A16-5C5F-42A5-A6CC-28989D0E5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02"/>
          <a:stretch/>
        </p:blipFill>
        <p:spPr>
          <a:xfrm>
            <a:off x="0" y="0"/>
            <a:ext cx="12192000" cy="56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21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77D64-05E2-448C-85E4-44B181F3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C7F2D-83E8-446C-9ADF-1C51E46C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1F9E7E-7C36-4A00-A7EF-469C3858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6" b="16173"/>
          <a:stretch/>
        </p:blipFill>
        <p:spPr>
          <a:xfrm>
            <a:off x="0" y="1092200"/>
            <a:ext cx="12192000" cy="46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200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3D2FE-5F16-4A14-8B27-A0A505F3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12AB2-C534-463B-9890-F59CE02A7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25A7F6-8C4C-4A57-B8ED-0E2ABF6007D0}"/>
              </a:ext>
            </a:extLst>
          </p:cNvPr>
          <p:cNvSpPr/>
          <p:nvPr/>
        </p:nvSpPr>
        <p:spPr>
          <a:xfrm>
            <a:off x="3048000" y="1859340"/>
            <a:ext cx="6096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"navbar"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"navbar-inner"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"brand"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"active"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Home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2193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A36B3-2A6C-4653-9FAC-C565089A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CF149-A13C-4E7E-8CF3-EFCDE94D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B17ACF-FA94-4738-A021-1806270A1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06" b="28271"/>
          <a:stretch/>
        </p:blipFill>
        <p:spPr>
          <a:xfrm>
            <a:off x="0" y="2709333"/>
            <a:ext cx="12192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95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3BF52-00FA-4942-8D66-631CD318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36B07-835D-4E65-B761-BE7905FE3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86F7DD-80F1-4309-9077-728E2D2897E0}"/>
              </a:ext>
            </a:extLst>
          </p:cNvPr>
          <p:cNvSpPr/>
          <p:nvPr/>
        </p:nvSpPr>
        <p:spPr>
          <a:xfrm>
            <a:off x="3048000" y="1166843"/>
            <a:ext cx="7645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"navbar"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"navbar-inner"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"brand"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"active"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Home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"navbar-form pull-left"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"span2"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Submit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0869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3BDEE-4D04-4473-9F98-6788C194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331C9-EF79-4421-B70F-6D1B34591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CBC6A9-2D43-4158-8FC4-E8175BE20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73"/>
          <a:stretch/>
        </p:blipFill>
        <p:spPr>
          <a:xfrm>
            <a:off x="0" y="0"/>
            <a:ext cx="12192000" cy="57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982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D8C7D-9838-4EB4-9139-0D5C2966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A15DD-4827-4D12-A80F-BF67E47B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4A2C8-8BC3-4303-9F70-F9D861C7E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98" b="24938"/>
          <a:stretch/>
        </p:blipFill>
        <p:spPr>
          <a:xfrm>
            <a:off x="0" y="2523594"/>
            <a:ext cx="12192000" cy="26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9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E342B-B54A-4DBE-9A0E-6747C3E4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D964-ADB8-46B2-96C8-D5D7527E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0EEB0C-6AC7-4EA1-A6FD-66CB8D92623A}"/>
              </a:ext>
            </a:extLst>
          </p:cNvPr>
          <p:cNvSpPr/>
          <p:nvPr/>
        </p:nvSpPr>
        <p:spPr>
          <a:xfrm>
            <a:off x="0" y="58847"/>
            <a:ext cx="9144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"navbar"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"navbar-inner"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"brand"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"nav"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"active"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Home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"dropdown"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"dropdown-toggle"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data-toggle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"dropdown"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Link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"caret"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"dropdown-menu"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Link1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Link2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Link3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0140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7929-B189-494A-9D15-278252A2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5EDAF-5ADF-407E-BD07-6D324CCA6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DBDA4-533F-4DD4-B6A3-0FB1B5BF6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1"/>
          <a:stretch/>
        </p:blipFill>
        <p:spPr>
          <a:xfrm>
            <a:off x="0" y="0"/>
            <a:ext cx="12192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86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438</Words>
  <Application>Microsoft Office PowerPoint</Application>
  <PresentationFormat>와이드스크린</PresentationFormat>
  <Paragraphs>410</Paragraphs>
  <Slides>116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2" baseType="lpstr">
      <vt:lpstr>Monaco</vt:lpstr>
      <vt:lpstr>NanumGothic</vt:lpstr>
      <vt:lpstr>맑은 고딕</vt:lpstr>
      <vt:lpstr>Arial</vt:lpstr>
      <vt:lpstr>Consolas</vt:lpstr>
      <vt:lpstr>Office 테마</vt:lpstr>
      <vt:lpstr>(Twitter) Bootsrap</vt:lpstr>
      <vt:lpstr>트위터 부트스트랩 다운로드 및 사용법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(Twitter) Bootsrap</dc:title>
  <dc:creator>남혜빈</dc:creator>
  <cp:lastModifiedBy>남혜빈</cp:lastModifiedBy>
  <cp:revision>26</cp:revision>
  <dcterms:created xsi:type="dcterms:W3CDTF">2020-01-21T13:36:58Z</dcterms:created>
  <dcterms:modified xsi:type="dcterms:W3CDTF">2020-02-04T08:18:56Z</dcterms:modified>
</cp:coreProperties>
</file>